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-23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F2F637-8F16-4112-B138-5268C7DAC0B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E76DC8-428C-4DAC-A59F-DB5C0E583DC9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DE47D9-CA40-4EF7-AF6E-C61E8C25963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내용 개체 틀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9ABBD9-DCB5-4320-8923-571A12F4587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D4FA88E-E0A0-49C8-98FB-55F8F539D44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81E1D0-7630-4D6C-A3EB-60D92A82671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A6F7AF-CA48-48D1-BA88-886F186A8F9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D51D65C-2286-4C91-8D01-256A8855498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605425-4CAE-44C1-AD53-C75361A314B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E5372ED-7853-4438-8193-0163DE428B3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6F9175-1417-48F9-BC7B-0CB00210F0C7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2689CE-23A3-4999-94DF-F60D3DA6566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8607B51C-A7BA-49BA-8CBC-D2A66298EEA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itunes.apple.com/kr/app/id398456030?mt=8" TargetMode="External"/><Relationship Id="rId2" Type="http://schemas.openxmlformats.org/officeDocument/2006/relationships/hyperlink" Target="http://testpay.kcp.co.kr/lds/smart_phone_linux_jsp/sample/card/order_card_1.jsp?AppUrl=KCPPaymentSDSample://card_pay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4"/>
          <p:cNvSpPr txBox="1">
            <a:spLocks noChangeArrowheads="1"/>
          </p:cNvSpPr>
          <p:nvPr/>
        </p:nvSpPr>
        <p:spPr bwMode="auto">
          <a:xfrm>
            <a:off x="539750" y="404813"/>
            <a:ext cx="3281668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ko-KR" altLang="en-US" dirty="0" smtClean="0"/>
              <a:t>휴대폰 </a:t>
            </a:r>
            <a:r>
              <a:rPr lang="ko-KR" altLang="en-US" dirty="0" smtClean="0"/>
              <a:t>계좌이체 </a:t>
            </a:r>
            <a:r>
              <a:rPr lang="ko-KR" altLang="en-US" dirty="0" smtClean="0"/>
              <a:t>샘플</a:t>
            </a:r>
            <a:r>
              <a:rPr lang="en-US" altLang="ko-KR" dirty="0" smtClean="0"/>
              <a:t>(</a:t>
            </a:r>
            <a:r>
              <a:rPr lang="ko-KR" altLang="en-US" dirty="0" err="1" smtClean="0"/>
              <a:t>아이폰</a:t>
            </a:r>
            <a:r>
              <a:rPr lang="en-US" altLang="ko-KR" dirty="0" smtClean="0"/>
              <a:t>)</a:t>
            </a:r>
            <a:endParaRPr lang="en-US" altLang="ko-KR" dirty="0"/>
          </a:p>
        </p:txBody>
      </p:sp>
      <p:graphicFrame>
        <p:nvGraphicFramePr>
          <p:cNvPr id="2075" name="Group 27"/>
          <p:cNvGraphicFramePr>
            <a:graphicFrameLocks noGrp="1"/>
          </p:cNvGraphicFramePr>
          <p:nvPr/>
        </p:nvGraphicFramePr>
        <p:xfrm>
          <a:off x="611188" y="1628775"/>
          <a:ext cx="7993062" cy="1236663"/>
        </p:xfrm>
        <a:graphic>
          <a:graphicData uri="http://schemas.openxmlformats.org/drawingml/2006/table">
            <a:tbl>
              <a:tblPr/>
              <a:tblGrid>
                <a:gridCol w="1800225"/>
                <a:gridCol w="6192837"/>
              </a:tblGrid>
              <a:tr h="4508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구분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내용</a:t>
                      </a: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858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일반결제</a:t>
                      </a: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-"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아이폰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앱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(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계좌이체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)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에서 결제정보입력 웹호출 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-"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BANKPAY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앱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호출 또는 카드사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인증웹호출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-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인증 후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아이폰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앱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(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계좌이체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)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으로 돌아와서 결제결과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웹호출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065" name="Text Box 21"/>
          <p:cNvSpPr txBox="1">
            <a:spLocks noChangeArrowheads="1"/>
          </p:cNvSpPr>
          <p:nvPr/>
        </p:nvSpPr>
        <p:spPr bwMode="auto">
          <a:xfrm>
            <a:off x="539750" y="976313"/>
            <a:ext cx="1382713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dirty="0"/>
              <a:t>1. </a:t>
            </a:r>
            <a:r>
              <a:rPr lang="ko-KR" altLang="en-US" dirty="0"/>
              <a:t>구현방법</a:t>
            </a:r>
          </a:p>
        </p:txBody>
      </p:sp>
      <p:graphicFrame>
        <p:nvGraphicFramePr>
          <p:cNvPr id="2076" name="Group 28"/>
          <p:cNvGraphicFramePr>
            <a:graphicFrameLocks noGrp="1"/>
          </p:cNvGraphicFramePr>
          <p:nvPr/>
        </p:nvGraphicFramePr>
        <p:xfrm>
          <a:off x="611188" y="4729163"/>
          <a:ext cx="7993062" cy="1101726"/>
        </p:xfrm>
        <a:graphic>
          <a:graphicData uri="http://schemas.openxmlformats.org/drawingml/2006/table">
            <a:tbl>
              <a:tblPr/>
              <a:tblGrid>
                <a:gridCol w="1800225"/>
                <a:gridCol w="6192837"/>
              </a:tblGrid>
              <a:tr h="5508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구분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내용</a:t>
                      </a: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508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WEBVIEW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방식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-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아이폰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어플리케이션으로  개발하여 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어플내에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내장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브라우져를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탑재하여  결제페이지 구성</a:t>
                      </a: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080" name="Text Box 42"/>
          <p:cNvSpPr txBox="1">
            <a:spLocks noChangeArrowheads="1"/>
          </p:cNvSpPr>
          <p:nvPr/>
        </p:nvSpPr>
        <p:spPr bwMode="auto">
          <a:xfrm>
            <a:off x="468313" y="4214813"/>
            <a:ext cx="1382712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/>
              <a:t>2. </a:t>
            </a:r>
            <a:r>
              <a:rPr lang="ko-KR" altLang="en-US"/>
              <a:t>구현방식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136" name="Group 64"/>
          <p:cNvGraphicFramePr>
            <a:graphicFrameLocks noGrp="1"/>
          </p:cNvGraphicFramePr>
          <p:nvPr/>
        </p:nvGraphicFramePr>
        <p:xfrm>
          <a:off x="682625" y="847725"/>
          <a:ext cx="7993063" cy="5230813"/>
        </p:xfrm>
        <a:graphic>
          <a:graphicData uri="http://schemas.openxmlformats.org/drawingml/2006/table">
            <a:tbl>
              <a:tblPr/>
              <a:tblGrid>
                <a:gridCol w="1800225"/>
                <a:gridCol w="6192838"/>
              </a:tblGrid>
              <a:tr h="3492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구분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내용</a:t>
                      </a: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881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아이폰</a:t>
                      </a:r>
                      <a:endParaRPr kumimoji="1" lang="ko-KR" altLang="en-US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1. iOS6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부터 쿠키 정책 설정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-(BOOL)application(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UIApplication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*)application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didFinishLaunchingWithOptions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:(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NDSictionary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*)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launchOption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{</a:t>
                      </a:r>
                    </a:p>
                    <a:p>
                      <a:pPr marL="0" marR="0" lvl="0" indent="0" algn="l" defTabSz="914400" eaLnBrk="1" fontAlgn="auto" latinLnBrk="0" hangingPunct="1">
                        <a:lnSpc>
                          <a:spcPts val="700"/>
                        </a:lnSpc>
                        <a:spcBef>
                          <a:spcPts val="14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        </a:t>
                      </a:r>
                      <a:r>
                        <a:rPr kumimoji="0" lang="en-US" altLang="ko-KR" sz="1000" i="0" u="none" strike="noStrike" kern="0" cap="none" spc="0" normalizeH="0" baseline="0" noProof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NSHTTPCookieStorage</a:t>
                      </a:r>
                      <a:r>
                        <a:rPr kumimoji="0" lang="en-US" altLang="ko-KR" sz="1000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 *</a:t>
                      </a:r>
                      <a:r>
                        <a:rPr kumimoji="0" lang="en-US" altLang="ko-KR" sz="1000" i="0" u="none" strike="noStrike" kern="0" cap="none" spc="0" normalizeH="0" baseline="0" noProof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cookieStorage</a:t>
                      </a:r>
                      <a:r>
                        <a:rPr kumimoji="0" lang="en-US" altLang="ko-KR" sz="1000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 = [</a:t>
                      </a:r>
                      <a:r>
                        <a:rPr kumimoji="0" lang="en-US" altLang="ko-KR" sz="1000" i="0" u="none" strike="noStrike" kern="0" cap="none" spc="0" normalizeH="0" baseline="0" noProof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NSHTTPCookieStorage</a:t>
                      </a:r>
                      <a:r>
                        <a:rPr kumimoji="0" lang="en-US" altLang="ko-KR" sz="1000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 </a:t>
                      </a:r>
                      <a:r>
                        <a:rPr kumimoji="0" lang="en-US" altLang="ko-KR" sz="1000" i="0" u="none" strike="noStrike" kern="0" cap="none" spc="0" normalizeH="0" baseline="0" noProof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sharedHTTPCookieStorage</a:t>
                      </a:r>
                      <a:r>
                        <a:rPr kumimoji="0" lang="en-US" altLang="ko-KR" sz="1000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];</a:t>
                      </a:r>
                    </a:p>
                    <a:p>
                      <a:pPr marL="0" marR="0" lvl="0" indent="0" algn="l" defTabSz="914400" eaLnBrk="1" fontAlgn="auto" latinLnBrk="0" hangingPunct="1">
                        <a:lnSpc>
                          <a:spcPts val="700"/>
                        </a:lnSpc>
                        <a:spcBef>
                          <a:spcPts val="14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altLang="ko-KR" sz="1000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           [</a:t>
                      </a:r>
                      <a:r>
                        <a:rPr kumimoji="0" lang="en-US" altLang="ko-KR" sz="1000" i="0" u="none" strike="noStrike" kern="0" cap="none" spc="0" normalizeH="0" baseline="0" noProof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cookieStorage</a:t>
                      </a:r>
                      <a:r>
                        <a:rPr kumimoji="0" lang="en-US" altLang="ko-KR" sz="1000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 </a:t>
                      </a:r>
                      <a:r>
                        <a:rPr kumimoji="0" lang="en-US" altLang="ko-KR" sz="1000" i="0" u="none" strike="noStrike" kern="0" cap="none" spc="0" normalizeH="0" baseline="0" noProof="0" dirty="0" err="1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setCookieAcceptPolicy:NSHTTPCookieAcceptPolicyAlways</a:t>
                      </a:r>
                      <a:r>
                        <a:rPr kumimoji="0" lang="en-US" altLang="ko-KR" sz="1000" i="0" u="none" strike="noStrike" kern="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" charset="0"/>
                          <a:ea typeface="굴림" charset="-127"/>
                          <a:cs typeface="Arial" charset="0"/>
                          <a:sym typeface="Arial" charset="0"/>
                        </a:rPr>
                        <a:t>];</a:t>
                      </a:r>
                    </a:p>
                    <a:p>
                      <a:pPr marL="0" marR="0" lvl="0" indent="0" algn="l" defTabSz="914400" eaLnBrk="1" fontAlgn="auto" latinLnBrk="0" hangingPunct="1">
                        <a:lnSpc>
                          <a:spcPts val="700"/>
                        </a:lnSpc>
                        <a:spcBef>
                          <a:spcPts val="140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}</a:t>
                      </a: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2.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호출 주소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테스트 주소 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결제정보입력 웹 호출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  <a:hlinkClick r:id="rId2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  <a:hlinkClick r:id="rId2"/>
                        </a:rPr>
                        <a:t>http://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  <a:hlinkClick r:id="rId2"/>
                        </a:rPr>
                        <a:t>testpay.kcp.co.kr/lds/smart_phone_linux_jsp/sample/acnt/order_acnt_app.jsp?AppUrl=</a:t>
                      </a:r>
                      <a:r>
                        <a:rPr kumimoji="1" lang="ko-KR" altLang="en-US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  <a:hlinkClick r:id="rId2"/>
                        </a:rPr>
                        <a:t>사용할앱의스키마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  <a:hlinkClick r:id="rId2"/>
                        </a:rPr>
                        <a:t>://</a:t>
                      </a: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  <a:hlinkClick r:id="rId2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BANKPAY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앱스토어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주소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  <a:hlinkClick r:id="rId3"/>
                        </a:rPr>
                        <a:t>http://itunes.apple.com/kr/app/id398456030?mt=8</a:t>
                      </a: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3. BANKPAY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스키마를 통한 호출 방법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Kftc-bankpay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://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eftpay?callbackfunc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=KCPAcntSample://payResult?</a:t>
                      </a:r>
                      <a:r>
                        <a:rPr kumimoji="1" lang="ko-KR" altLang="en-US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파라미터값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&amp;</a:t>
                      </a: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4.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웹 페이지를 불러오는데 조금 느릴 수 있습니다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.</a:t>
                      </a: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*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이상한 부분이 있으면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070-7595-1242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로 전화주세요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085" name="Text Box 40"/>
          <p:cNvSpPr txBox="1">
            <a:spLocks noChangeArrowheads="1"/>
          </p:cNvSpPr>
          <p:nvPr/>
        </p:nvSpPr>
        <p:spPr bwMode="auto">
          <a:xfrm>
            <a:off x="539750" y="333375"/>
            <a:ext cx="1839913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/>
              <a:t>3. </a:t>
            </a:r>
            <a:r>
              <a:rPr lang="ko-KR" altLang="en-US"/>
              <a:t>개발유의사항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112" name="Group 16"/>
          <p:cNvGraphicFramePr>
            <a:graphicFrameLocks noGrp="1"/>
          </p:cNvGraphicFramePr>
          <p:nvPr>
            <p:ph/>
          </p:nvPr>
        </p:nvGraphicFramePr>
        <p:xfrm>
          <a:off x="457200" y="804863"/>
          <a:ext cx="8229600" cy="5720481"/>
        </p:xfrm>
        <a:graphic>
          <a:graphicData uri="http://schemas.openxmlformats.org/drawingml/2006/table">
            <a:tbl>
              <a:tblPr/>
              <a:tblGrid>
                <a:gridCol w="8229600"/>
              </a:tblGrid>
              <a:tr h="5720481">
                <a:tc>
                  <a:txBody>
                    <a:bodyPr/>
                    <a:lstStyle/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1.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웹뷰에서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 아래주소 호출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    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http://testpay.kcp.co.kr/lds/smart_phone_linux_jsp/sample/acnt/order_acnt_app.jsp?AppUrl=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KCPAcntSample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://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  *</a:t>
                      </a:r>
                      <a:r>
                        <a:rPr kumimoji="1" lang="ko-KR" altLang="en-US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빨간색은 해당  </a:t>
                      </a:r>
                      <a:r>
                        <a:rPr kumimoji="1" lang="ko-KR" altLang="en-US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앱의</a:t>
                      </a:r>
                      <a:r>
                        <a:rPr kumimoji="1" lang="ko-KR" altLang="en-US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스키마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  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2. BANKPAY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앱이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설치되어 있을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경우 스키마를 통한 호출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   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Kftc-bankpay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://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eftpay?callbackfunc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=KCPAcntSample://payResult?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&amp;approve_no=22000015&amp;serial_no=9999999&amp;receipt_yn=N&amp;amount=1000&amp;firm_name=KCP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&amp;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B050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    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*</a:t>
                      </a:r>
                      <a:r>
                        <a:rPr kumimoji="1" lang="ko-KR" altLang="en-US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빨간색은  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ISP</a:t>
                      </a:r>
                      <a:r>
                        <a:rPr kumimoji="1" lang="ko-KR" altLang="en-US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앱의</a:t>
                      </a:r>
                      <a:r>
                        <a:rPr kumimoji="1" lang="ko-KR" altLang="en-US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스키마</a:t>
                      </a: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 *</a:t>
                      </a:r>
                      <a:r>
                        <a:rPr kumimoji="1" lang="ko-KR" altLang="en-US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녹색은 </a:t>
                      </a:r>
                      <a:r>
                        <a:rPr kumimoji="1" lang="ko-KR" altLang="en-US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웹에서 넘겨받은 </a:t>
                      </a:r>
                      <a:r>
                        <a:rPr kumimoji="1" lang="ko-KR" altLang="en-US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파라미터</a:t>
                      </a: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rgbClr val="00B050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3.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BANKPAY</a:t>
                      </a:r>
                      <a:r>
                        <a:rPr kumimoji="1" lang="ko-KR" altLang="en-US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완료 </a:t>
                      </a:r>
                      <a:r>
                        <a:rPr kumimoji="1" lang="ko-KR" altLang="en-US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후 해당 </a:t>
                      </a:r>
                      <a:r>
                        <a:rPr kumimoji="1" lang="ko-KR" altLang="en-US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앱으로</a:t>
                      </a:r>
                      <a:r>
                        <a:rPr kumimoji="1" lang="ko-KR" altLang="en-US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돌아옴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(</a:t>
                      </a:r>
                      <a:r>
                        <a:rPr kumimoji="1" lang="ko-KR" altLang="en-US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아래 함수에서 호출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)</a:t>
                      </a: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- (BOOL)application:(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UIApplication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*)application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handleOpenURL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:(NSURL *)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url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{        // </a:t>
                      </a:r>
                      <a:r>
                        <a:rPr kumimoji="1" lang="ko-KR" altLang="en-US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금결원으로부터</a:t>
                      </a:r>
                      <a:r>
                        <a:rPr kumimoji="1" lang="ko-KR" altLang="en-US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받은 결과값 분석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NSString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*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urlstring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= [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url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absoluteString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];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NSString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*response = [[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urlstring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componentsSeparatedByString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:@"??"] objectAtIndex:1];    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NSRange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range_code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= [response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rangeOfString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:@"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bankpaycode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"];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NSRange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range_value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= [response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rangeOfString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:@"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bankpayvalue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"];    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NSInteger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bankpaycode_pos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= range_code.location+range_code.length+1;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NSInteger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bankpaycode_length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=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range_value.location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- (bankpaycode_pos+1);    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NSInteger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bankpayvalue_pos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= range_value.location+range_value.length+1;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NSInteger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bankpayvalue_length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= ([response length] -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bankpayvalue_pos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);    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NSString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*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bankpaycode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=[response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substringWithRange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:(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NSRange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){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bankpaycode_pos,bankpaycode_length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}];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NSString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*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bankpayvalue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=[response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substringWithRange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:(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NSRange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){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bankpayvalue_pos,bankpayvalue_length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}];        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[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viewController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callJavascript:bankpaycode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</a:t>
                      </a:r>
                      <a:r>
                        <a:rPr kumimoji="1" lang="en-US" altLang="ko-KR" sz="1000" b="0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bankpayvalue:bankpayvalue</a:t>
                      </a: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];    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    return YES;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}</a:t>
                      </a: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104" name="Text Box 17"/>
          <p:cNvSpPr txBox="1">
            <a:spLocks noChangeArrowheads="1"/>
          </p:cNvSpPr>
          <p:nvPr/>
        </p:nvSpPr>
        <p:spPr bwMode="auto">
          <a:xfrm>
            <a:off x="303213" y="338138"/>
            <a:ext cx="938077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b="1" dirty="0"/>
              <a:t> </a:t>
            </a:r>
            <a:r>
              <a:rPr lang="ko-KR" altLang="en-US" b="1" dirty="0" err="1" smtClean="0"/>
              <a:t>사용예</a:t>
            </a:r>
            <a:endParaRPr lang="ko-KR" altLang="en-US" b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112" name="Group 16"/>
          <p:cNvGraphicFramePr>
            <a:graphicFrameLocks noGrp="1"/>
          </p:cNvGraphicFramePr>
          <p:nvPr>
            <p:ph/>
          </p:nvPr>
        </p:nvGraphicFramePr>
        <p:xfrm>
          <a:off x="457200" y="804863"/>
          <a:ext cx="8229600" cy="5720481"/>
        </p:xfrm>
        <a:graphic>
          <a:graphicData uri="http://schemas.openxmlformats.org/drawingml/2006/table">
            <a:tbl>
              <a:tblPr/>
              <a:tblGrid>
                <a:gridCol w="8229600"/>
              </a:tblGrid>
              <a:tr h="5720481">
                <a:tc>
                  <a:txBody>
                    <a:bodyPr/>
                    <a:lstStyle/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4.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자바스크립트 실행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-(void)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callJavascript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:(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NSString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*)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bankpaycode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bankpayvalue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:(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NSString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*)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bankpayvalue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{    // KCP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Javascript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에 금결원으로부터 받은 결과값 전달       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  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NSString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*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javascript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= [[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NSString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alloc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]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initWithFormat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:@"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KCP_App_script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('%@', '%@')",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bankpaycode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,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bankpayvalue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];   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    // KCP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javascript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실행    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   [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webView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stringByEvaluatingJavaScriptFromString:javascript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</a:rPr>
                        <a:t>];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ko-KR" sz="1000" b="0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굴림" pitchFamily="50" charset="-127"/>
                          <a:ea typeface="굴림" pitchFamily="50" charset="-127"/>
                          <a:cs typeface="+mn-cs"/>
                        </a:rPr>
                        <a:t>}</a:t>
                      </a:r>
                      <a:endParaRPr kumimoji="1" lang="en-US" altLang="ko-KR" sz="1000" b="0" i="0" u="none" strike="noStrike" kern="1200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굴림" pitchFamily="50" charset="-127"/>
                        <a:ea typeface="굴림" pitchFamily="50" charset="-127"/>
                        <a:cs typeface="+mn-cs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104" name="Text Box 17"/>
          <p:cNvSpPr txBox="1">
            <a:spLocks noChangeArrowheads="1"/>
          </p:cNvSpPr>
          <p:nvPr/>
        </p:nvSpPr>
        <p:spPr bwMode="auto">
          <a:xfrm>
            <a:off x="303213" y="338138"/>
            <a:ext cx="938077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b="1" dirty="0"/>
              <a:t> </a:t>
            </a:r>
            <a:r>
              <a:rPr lang="ko-KR" altLang="en-US" b="1" dirty="0" err="1" smtClean="0"/>
              <a:t>사용예</a:t>
            </a:r>
            <a:endParaRPr lang="ko-KR" altLang="en-US" b="1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2365</TotalTime>
  <Words>392</Words>
  <Application>Microsoft Office PowerPoint</Application>
  <PresentationFormat>화면 슬라이드 쇼(4:3)</PresentationFormat>
  <Paragraphs>75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기본 디자인</vt:lpstr>
      <vt:lpstr>슬라이드 1</vt:lpstr>
      <vt:lpstr>슬라이드 2</vt:lpstr>
      <vt:lpstr>슬라이드 3</vt:lpstr>
      <vt:lpstr>슬라이드 4</vt:lpstr>
    </vt:vector>
  </TitlesOfParts>
  <Company>KOREA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polaris</dc:creator>
  <cp:lastModifiedBy>hunsic. Kang</cp:lastModifiedBy>
  <cp:revision>52</cp:revision>
  <dcterms:created xsi:type="dcterms:W3CDTF">2010-10-08T06:59:01Z</dcterms:created>
  <dcterms:modified xsi:type="dcterms:W3CDTF">2012-09-26T02:13:41Z</dcterms:modified>
</cp:coreProperties>
</file>

<file path=docProps/thumbnail.jpeg>
</file>